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9" r:id="rId4"/>
    <p:sldMasterId id="2147493467" r:id="rId5"/>
  </p:sldMasterIdLst>
  <p:notesMasterIdLst>
    <p:notesMasterId r:id="rId21"/>
  </p:notesMasterIdLst>
  <p:handoutMasterIdLst>
    <p:handoutMasterId r:id="rId22"/>
  </p:handoutMasterIdLst>
  <p:sldIdLst>
    <p:sldId id="260" r:id="rId6"/>
    <p:sldId id="284" r:id="rId7"/>
    <p:sldId id="261" r:id="rId8"/>
    <p:sldId id="275" r:id="rId9"/>
    <p:sldId id="289" r:id="rId10"/>
    <p:sldId id="276" r:id="rId11"/>
    <p:sldId id="264" r:id="rId12"/>
    <p:sldId id="265" r:id="rId13"/>
    <p:sldId id="270" r:id="rId14"/>
    <p:sldId id="280" r:id="rId15"/>
    <p:sldId id="272" r:id="rId16"/>
    <p:sldId id="285" r:id="rId17"/>
    <p:sldId id="273" r:id="rId18"/>
    <p:sldId id="286" r:id="rId19"/>
    <p:sldId id="262" r:id="rId20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33926FF-832A-42D0-9291-3EA76F20DFDB}">
          <p14:sldIdLst>
            <p14:sldId id="260"/>
            <p14:sldId id="284"/>
          </p14:sldIdLst>
        </p14:section>
        <p14:section name="Meeting Minutes" id="{D18BE402-A6BF-4A3B-BBC7-FD970CD5DCEF}">
          <p14:sldIdLst>
            <p14:sldId id="261"/>
          </p14:sldIdLst>
        </p14:section>
        <p14:section name="FMEs &amp; IMFR" id="{7B07A7F3-E643-48FA-B8F7-0A8F95EAB17B}">
          <p14:sldIdLst>
            <p14:sldId id="275"/>
            <p14:sldId id="289"/>
            <p14:sldId id="276"/>
          </p14:sldIdLst>
        </p14:section>
        <p14:section name="Frequency Control" id="{B8F210D6-5D03-4ACD-A13A-59DB9A6E0761}">
          <p14:sldIdLst>
            <p14:sldId id="264"/>
            <p14:sldId id="265"/>
            <p14:sldId id="270"/>
            <p14:sldId id="280"/>
            <p14:sldId id="272"/>
            <p14:sldId id="285"/>
            <p14:sldId id="273"/>
            <p14:sldId id="286"/>
          </p14:sldIdLst>
        </p14:section>
        <p14:section name="Untitled Section" id="{96F416E3-8143-44F1-BC34-31FDEEEDC0B2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arratano, Alex" initials="GA" lastIdx="1" clrIdx="0">
    <p:extLst>
      <p:ext uri="{19B8F6BF-5375-455C-9EA6-DF929625EA0E}">
        <p15:presenceInfo xmlns:p15="http://schemas.microsoft.com/office/powerpoint/2012/main" userId="S-1-5-21-639947351-343809578-3807592339-400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4595" autoAdjust="0"/>
  </p:normalViewPr>
  <p:slideViewPr>
    <p:cSldViewPr snapToGrid="0" snapToObjects="1">
      <p:cViewPr varScale="1">
        <p:scale>
          <a:sx n="103" d="100"/>
          <a:sy n="103" d="100"/>
        </p:scale>
        <p:origin x="204" y="36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81" d="100"/>
          <a:sy n="81" d="100"/>
        </p:scale>
        <p:origin x="2022" y="10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DE495-51AC-4723-A7B4-B1B58AAC8C5A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D1E90-E9C6-42A2-8EB7-24DAC221A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87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F52B9-7E6C-4146-83FC-76B5AB271E46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B3D22-F502-4A52-A06E-717BD3D70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1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B3D22-F502-4A52-A06E-717BD3D70E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58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TEC</a:t>
            </a:r>
            <a:r>
              <a:rPr lang="en-US" baseline="0" dirty="0" smtClean="0"/>
              <a:t> occurred on 12/03/2016 at 23:30. </a:t>
            </a:r>
            <a:r>
              <a:rPr lang="en-US" baseline="0" smtClean="0"/>
              <a:t>Time Error was 30.06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B3D22-F502-4A52-A06E-717BD3D70E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25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101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202150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971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963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22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202150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787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540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3008313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71474"/>
            <a:ext cx="5111750" cy="55832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6365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844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631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34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7" y="-138112"/>
            <a:ext cx="9210675" cy="713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5849" y="6010274"/>
            <a:ext cx="68675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dirty="0" smtClean="0"/>
              <a:t>ROS</a:t>
            </a:r>
            <a:endParaRPr lang="en-US" sz="1050" b="1" dirty="0"/>
          </a:p>
          <a:p>
            <a:pPr algn="l"/>
            <a:r>
              <a:rPr lang="en-US" sz="1050" dirty="0" smtClean="0"/>
              <a:t>3/2/2017</a:t>
            </a:r>
            <a:endParaRPr 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415801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0" r:id="rId1"/>
    <p:sldLayoutId id="2147493491" r:id="rId2"/>
    <p:sldLayoutId id="2147493492" r:id="rId3"/>
    <p:sldLayoutId id="2147493493" r:id="rId4"/>
    <p:sldLayoutId id="2147493494" r:id="rId5"/>
    <p:sldLayoutId id="2147493495" r:id="rId6"/>
    <p:sldLayoutId id="2147493496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7" y="-138112"/>
            <a:ext cx="9210675" cy="713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Hello I'm a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B48D-6708-5141-8A45-C2E8F9E833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33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4" r:id="rId1"/>
    <p:sldLayoutId id="2147493475" r:id="rId2"/>
    <p:sldLayoutId id="214749347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87400" y="2804577"/>
            <a:ext cx="7543800" cy="2586136"/>
            <a:chOff x="787400" y="1852613"/>
            <a:chExt cx="7543800" cy="2586136"/>
          </a:xfrm>
        </p:grpSpPr>
        <p:sp>
          <p:nvSpPr>
            <p:cNvPr id="10" name="TextBox 9"/>
            <p:cNvSpPr txBox="1"/>
            <p:nvPr/>
          </p:nvSpPr>
          <p:spPr>
            <a:xfrm>
              <a:off x="787400" y="2130425"/>
              <a:ext cx="75438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/>
                <a:t>PDCWG Report to ROS </a:t>
              </a:r>
            </a:p>
            <a:p>
              <a:endParaRPr lang="en-US" b="1" dirty="0" smtClean="0"/>
            </a:p>
            <a:p>
              <a:r>
                <a:rPr lang="en-US" sz="2000" i="1" dirty="0" smtClean="0"/>
                <a:t>Chair: </a:t>
              </a:r>
              <a:r>
                <a:rPr lang="en-US" sz="2000" dirty="0" smtClean="0"/>
                <a:t>Percy Galliguez, Brazos Electric Power Cooperative, Inc.</a:t>
              </a:r>
            </a:p>
            <a:p>
              <a:r>
                <a:rPr lang="en-US" sz="2000" i="1" dirty="0" smtClean="0"/>
                <a:t>Vice Chair: </a:t>
              </a:r>
              <a:r>
                <a:rPr lang="en-US" sz="2000" dirty="0" smtClean="0"/>
                <a:t>Lei Ye, Austin Energy</a:t>
              </a:r>
            </a:p>
            <a:p>
              <a:r>
                <a:rPr lang="en-US" dirty="0" smtClean="0"/>
                <a:t> </a:t>
              </a:r>
            </a:p>
            <a:p>
              <a:r>
                <a:rPr lang="en-US" dirty="0" smtClean="0"/>
                <a:t>ROS</a:t>
              </a:r>
            </a:p>
            <a:p>
              <a:r>
                <a:rPr lang="en-US" dirty="0" smtClean="0"/>
                <a:t>March </a:t>
              </a:r>
              <a:r>
                <a:rPr lang="en-US" dirty="0" smtClean="0"/>
                <a:t>2</a:t>
              </a:r>
              <a:r>
                <a:rPr lang="en-US" baseline="30000" dirty="0" smtClean="0"/>
                <a:t>nd</a:t>
              </a:r>
              <a:r>
                <a:rPr lang="en-US" dirty="0" smtClean="0"/>
                <a:t>, 2017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700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979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Profile Analysis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796" y="828675"/>
            <a:ext cx="7595117" cy="51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2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Error Corrections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51832" y="5747452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There </a:t>
            </a:r>
            <a:r>
              <a:rPr lang="en-US" dirty="0" smtClean="0"/>
              <a:t>were</a:t>
            </a:r>
            <a:r>
              <a:rPr lang="en-US" dirty="0" smtClean="0"/>
              <a:t> </a:t>
            </a:r>
            <a:r>
              <a:rPr lang="en-US" dirty="0" smtClean="0"/>
              <a:t>no Time Error Corrections (TEC) in </a:t>
            </a:r>
            <a:r>
              <a:rPr lang="en-US" dirty="0" smtClean="0"/>
              <a:t>February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9413" y="840106"/>
            <a:ext cx="8229600" cy="490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 Generation Performance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618" y="828675"/>
            <a:ext cx="8213189" cy="51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 Generation Performance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618" y="828675"/>
            <a:ext cx="8213189" cy="51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 Generation Performance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618" y="828675"/>
            <a:ext cx="8213189" cy="51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5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295400" y="2736053"/>
            <a:ext cx="6553200" cy="1385895"/>
            <a:chOff x="1295400" y="2799182"/>
            <a:chExt cx="6553200" cy="1385895"/>
          </a:xfrm>
        </p:grpSpPr>
        <p:sp>
          <p:nvSpPr>
            <p:cNvPr id="2" name="TextBox 1"/>
            <p:cNvSpPr txBox="1"/>
            <p:nvPr/>
          </p:nvSpPr>
          <p:spPr>
            <a:xfrm>
              <a:off x="1295400" y="3199742"/>
              <a:ext cx="6553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/>
                <a:t>Questions?</a:t>
              </a:r>
              <a:endParaRPr lang="en-US" b="1" dirty="0" smtClean="0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428750" y="2799182"/>
              <a:ext cx="6286500" cy="0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38275" y="4185077"/>
              <a:ext cx="6286500" cy="0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7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Report Overview</a:t>
            </a:r>
          </a:p>
          <a:p>
            <a:pPr lvl="1"/>
            <a:r>
              <a:rPr lang="en-US" sz="2000" dirty="0" smtClean="0"/>
              <a:t>Meeting Minutes</a:t>
            </a:r>
          </a:p>
          <a:p>
            <a:pPr lvl="1"/>
            <a:r>
              <a:rPr lang="en-US" sz="2000" dirty="0" smtClean="0"/>
              <a:t>BAL-001-TRE-1 FMEs &amp; IMFR</a:t>
            </a:r>
            <a:endParaRPr lang="en-US" sz="1600" dirty="0" smtClean="0"/>
          </a:p>
          <a:p>
            <a:pPr lvl="2"/>
            <a:r>
              <a:rPr lang="en-US" sz="1600" dirty="0"/>
              <a:t>0</a:t>
            </a:r>
            <a:r>
              <a:rPr lang="en-US" sz="1600" dirty="0" smtClean="0"/>
              <a:t> </a:t>
            </a:r>
            <a:r>
              <a:rPr lang="en-US" sz="1600" dirty="0" smtClean="0"/>
              <a:t>FMEs in the month of </a:t>
            </a:r>
            <a:r>
              <a:rPr lang="en-US" sz="1600" dirty="0" smtClean="0"/>
              <a:t>February</a:t>
            </a:r>
            <a:endParaRPr lang="en-US" sz="1600" dirty="0" smtClean="0"/>
          </a:p>
          <a:p>
            <a:pPr lvl="2"/>
            <a:r>
              <a:rPr lang="en-US" sz="1600" dirty="0" smtClean="0"/>
              <a:t>BAL-001-TRE-1 Unit Performance Report now includes Solar resources.</a:t>
            </a:r>
          </a:p>
          <a:p>
            <a:pPr lvl="1"/>
            <a:r>
              <a:rPr lang="en-US" sz="2000" dirty="0" smtClean="0"/>
              <a:t>Frequency Control Report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Overview &amp; Notes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6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208231"/>
          </a:xfrm>
        </p:spPr>
        <p:txBody>
          <a:bodyPr>
            <a:normAutofit fontScale="85000" lnSpcReduction="20000"/>
          </a:bodyPr>
          <a:lstStyle/>
          <a:p>
            <a:r>
              <a:rPr lang="en-US" sz="2400" b="1" kern="0" dirty="0" smtClean="0"/>
              <a:t>PDCWG Meeting </a:t>
            </a:r>
            <a:r>
              <a:rPr lang="en-US" sz="2400" b="1" kern="0" dirty="0" smtClean="0"/>
              <a:t>2/8/17</a:t>
            </a:r>
            <a:endParaRPr lang="en-US" sz="2400" b="1" kern="0" dirty="0" smtClean="0"/>
          </a:p>
          <a:p>
            <a:pPr lvl="1"/>
            <a:r>
              <a:rPr lang="en-US" sz="1800" kern="0" dirty="0" smtClean="0"/>
              <a:t>Regulation &amp; Frequency Control Reports</a:t>
            </a:r>
          </a:p>
          <a:p>
            <a:pPr lvl="1"/>
            <a:r>
              <a:rPr lang="en-US" sz="1800" kern="0" dirty="0"/>
              <a:t>GREDP Performance </a:t>
            </a:r>
            <a:r>
              <a:rPr lang="en-US" sz="1800" kern="0" dirty="0" smtClean="0"/>
              <a:t>Analysis</a:t>
            </a:r>
          </a:p>
          <a:p>
            <a:pPr lvl="1"/>
            <a:r>
              <a:rPr lang="en-US" sz="1800" kern="0" dirty="0" smtClean="0"/>
              <a:t>MOD-026-1 &amp; MOD-027-1 Discussion</a:t>
            </a:r>
          </a:p>
          <a:p>
            <a:pPr lvl="2"/>
            <a:r>
              <a:rPr lang="en-US" sz="1400" kern="0" dirty="0" smtClean="0"/>
              <a:t>NOGRR Proposal/Review Status</a:t>
            </a:r>
          </a:p>
          <a:p>
            <a:pPr lvl="1"/>
            <a:r>
              <a:rPr lang="en-US" sz="1800" kern="0" dirty="0" smtClean="0"/>
              <a:t>TRE/NERC Retirement of BAL-004</a:t>
            </a:r>
            <a:endParaRPr lang="en-US" sz="1400" kern="0" dirty="0" smtClean="0"/>
          </a:p>
          <a:p>
            <a:pPr lvl="1"/>
            <a:r>
              <a:rPr lang="en-US" sz="1800" kern="0" dirty="0" smtClean="0"/>
              <a:t>Reviewed Frequency </a:t>
            </a:r>
            <a:r>
              <a:rPr lang="en-US" sz="1800" kern="0" dirty="0" smtClean="0"/>
              <a:t>Events</a:t>
            </a:r>
            <a:endParaRPr lang="en-US" sz="1800" kern="0" dirty="0" smtClean="0"/>
          </a:p>
          <a:p>
            <a:pPr lvl="2"/>
            <a:r>
              <a:rPr lang="en-US" sz="1600" kern="0" dirty="0" smtClean="0"/>
              <a:t>1/6/2017 23:58:52</a:t>
            </a:r>
            <a:endParaRPr lang="en-US" sz="1600" kern="0" dirty="0"/>
          </a:p>
          <a:p>
            <a:pPr lvl="3"/>
            <a:r>
              <a:rPr lang="en-US" sz="1300" kern="0" dirty="0"/>
              <a:t>Loss of </a:t>
            </a:r>
            <a:r>
              <a:rPr lang="en-US" sz="1300" kern="0" dirty="0" smtClean="0"/>
              <a:t>731MW</a:t>
            </a:r>
            <a:endParaRPr lang="en-US" sz="1300" kern="0" dirty="0"/>
          </a:p>
          <a:p>
            <a:pPr lvl="3"/>
            <a:r>
              <a:rPr lang="en-US" sz="1300" kern="0" dirty="0"/>
              <a:t>1125 MW/0.1HZ Response</a:t>
            </a:r>
          </a:p>
          <a:p>
            <a:pPr lvl="3"/>
            <a:r>
              <a:rPr lang="en-US" sz="1300" kern="0" dirty="0" smtClean="0"/>
              <a:t>14 </a:t>
            </a:r>
            <a:r>
              <a:rPr lang="en-US" sz="1300" kern="0" dirty="0"/>
              <a:t>of </a:t>
            </a:r>
            <a:r>
              <a:rPr lang="en-US" sz="1300" kern="0" dirty="0" smtClean="0"/>
              <a:t>47 </a:t>
            </a:r>
            <a:r>
              <a:rPr lang="en-US" sz="1300" kern="0" dirty="0"/>
              <a:t>Generation Resources providing RRS had less than 75% of their expected Initial Primary Frequency Response.</a:t>
            </a:r>
          </a:p>
          <a:p>
            <a:pPr lvl="3"/>
            <a:r>
              <a:rPr lang="en-US" sz="1300" kern="0" dirty="0" smtClean="0"/>
              <a:t>14 </a:t>
            </a:r>
            <a:r>
              <a:rPr lang="en-US" sz="1300" kern="0" dirty="0"/>
              <a:t>of </a:t>
            </a:r>
            <a:r>
              <a:rPr lang="en-US" sz="1300" kern="0" dirty="0" smtClean="0"/>
              <a:t>47 </a:t>
            </a:r>
            <a:r>
              <a:rPr lang="en-US" sz="1300" kern="0" dirty="0"/>
              <a:t>Generation Resources providing RRS had less than 75% of their expected Sustained Primary Frequency Response</a:t>
            </a:r>
          </a:p>
          <a:p>
            <a:pPr lvl="2"/>
            <a:r>
              <a:rPr lang="en-US" sz="1600" kern="0" dirty="0" smtClean="0"/>
              <a:t>1/10/2017 15:13:18</a:t>
            </a:r>
          </a:p>
          <a:p>
            <a:pPr lvl="3"/>
            <a:r>
              <a:rPr lang="en-US" sz="1300" kern="0" dirty="0"/>
              <a:t>Loss of </a:t>
            </a:r>
            <a:r>
              <a:rPr lang="en-US" sz="1300" kern="0" dirty="0" smtClean="0"/>
              <a:t>404MW</a:t>
            </a:r>
          </a:p>
          <a:p>
            <a:pPr lvl="3"/>
            <a:r>
              <a:rPr lang="en-US" sz="1300" kern="0" dirty="0" smtClean="0"/>
              <a:t>641 MW/0.1HZ Response</a:t>
            </a:r>
          </a:p>
          <a:p>
            <a:pPr lvl="3"/>
            <a:r>
              <a:rPr lang="en-US" sz="1300" kern="0" dirty="0" smtClean="0"/>
              <a:t>19 </a:t>
            </a:r>
            <a:r>
              <a:rPr lang="en-US" sz="1300" kern="0" dirty="0"/>
              <a:t>of </a:t>
            </a:r>
            <a:r>
              <a:rPr lang="en-US" sz="1300" kern="0" dirty="0" smtClean="0"/>
              <a:t>47 </a:t>
            </a:r>
            <a:r>
              <a:rPr lang="en-US" sz="1300" kern="0" dirty="0"/>
              <a:t>Generation Resources providing RRS had less than 75% of their expected Initial Primary Frequency Response.</a:t>
            </a:r>
          </a:p>
          <a:p>
            <a:pPr lvl="3"/>
            <a:r>
              <a:rPr lang="en-US" sz="1300" kern="0" dirty="0" smtClean="0"/>
              <a:t>20 </a:t>
            </a:r>
            <a:r>
              <a:rPr lang="en-US" sz="1300" kern="0" dirty="0"/>
              <a:t>of </a:t>
            </a:r>
            <a:r>
              <a:rPr lang="en-US" sz="1300" kern="0" dirty="0" smtClean="0"/>
              <a:t>47 </a:t>
            </a:r>
            <a:r>
              <a:rPr lang="en-US" sz="1300" kern="0" dirty="0"/>
              <a:t>Generation Resources providing RRS had less than 75% of their expected Sustained Primary Frequency </a:t>
            </a:r>
            <a:r>
              <a:rPr lang="en-US" sz="1300" kern="0" dirty="0" smtClean="0"/>
              <a:t>Response</a:t>
            </a:r>
            <a:endParaRPr lang="en-US" sz="1300" kern="0" dirty="0"/>
          </a:p>
          <a:p>
            <a:pPr lvl="2"/>
            <a:r>
              <a:rPr lang="en-US" sz="1600" kern="0" dirty="0" smtClean="0"/>
              <a:t>1/23/2017 21:50:20</a:t>
            </a:r>
          </a:p>
          <a:p>
            <a:pPr lvl="3"/>
            <a:r>
              <a:rPr lang="en-US" sz="1300" kern="0" dirty="0"/>
              <a:t>Loss of </a:t>
            </a:r>
            <a:r>
              <a:rPr lang="en-US" sz="1300" kern="0" dirty="0" smtClean="0"/>
              <a:t>796MW</a:t>
            </a:r>
            <a:endParaRPr lang="en-US" sz="1300" kern="0" dirty="0"/>
          </a:p>
          <a:p>
            <a:pPr lvl="3"/>
            <a:r>
              <a:rPr lang="en-US" sz="1300" kern="0" dirty="0" smtClean="0"/>
              <a:t>2095 </a:t>
            </a:r>
            <a:r>
              <a:rPr lang="en-US" sz="1300" kern="0" dirty="0"/>
              <a:t>MW/0.1HZ Response</a:t>
            </a:r>
          </a:p>
          <a:p>
            <a:pPr lvl="3"/>
            <a:r>
              <a:rPr lang="en-US" sz="1300" kern="0" dirty="0" smtClean="0"/>
              <a:t>3 </a:t>
            </a:r>
            <a:r>
              <a:rPr lang="en-US" sz="1300" kern="0" dirty="0"/>
              <a:t>of </a:t>
            </a:r>
            <a:r>
              <a:rPr lang="en-US" sz="1300" kern="0" dirty="0" smtClean="0"/>
              <a:t>42 </a:t>
            </a:r>
            <a:r>
              <a:rPr lang="en-US" sz="1300" kern="0" dirty="0"/>
              <a:t>Generation Resources providing RRS had less than 75% of their expected Initial Primary Frequency Response.</a:t>
            </a:r>
          </a:p>
          <a:p>
            <a:pPr lvl="3"/>
            <a:r>
              <a:rPr lang="en-US" sz="1300" kern="0" dirty="0" smtClean="0"/>
              <a:t>5 </a:t>
            </a:r>
            <a:r>
              <a:rPr lang="en-US" sz="1300" kern="0" dirty="0"/>
              <a:t>of </a:t>
            </a:r>
            <a:r>
              <a:rPr lang="en-US" sz="1300" kern="0" dirty="0" smtClean="0"/>
              <a:t>42 Generation </a:t>
            </a:r>
            <a:r>
              <a:rPr lang="en-US" sz="1300" kern="0" dirty="0"/>
              <a:t>Resources providing RRS had less than 75% of their expected Sustained Primary Frequency </a:t>
            </a:r>
            <a:r>
              <a:rPr lang="en-US" sz="1300" kern="0" dirty="0" smtClean="0"/>
              <a:t>Response</a:t>
            </a:r>
            <a:endParaRPr lang="pt-BR" sz="800" kern="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Minutes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6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Measurable Events Performance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February </a:t>
            </a:r>
            <a:r>
              <a:rPr lang="en-US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89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There were </a:t>
            </a:r>
            <a:r>
              <a:rPr lang="en-US" sz="2800" dirty="0" smtClean="0"/>
              <a:t>0 </a:t>
            </a:r>
            <a:r>
              <a:rPr lang="en-US" sz="2800" dirty="0" smtClean="0"/>
              <a:t>FMEs in </a:t>
            </a:r>
            <a:r>
              <a:rPr lang="en-US" sz="2800" dirty="0" smtClean="0"/>
              <a:t>February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Measurable Events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4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7788" y="828675"/>
            <a:ext cx="7632441" cy="511651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Interconnection Minimum Frequency Response (IMFR) Performance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235430" y="2914650"/>
            <a:ext cx="2124799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IMFR Performance currently </a:t>
            </a:r>
            <a:r>
              <a:rPr lang="en-US" sz="1200" dirty="0" smtClean="0"/>
              <a:t>1009.57 </a:t>
            </a:r>
            <a:r>
              <a:rPr lang="en-US" sz="1200" dirty="0" smtClean="0"/>
              <a:t>MW/0.1Hz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599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Frequency Control Report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February </a:t>
            </a:r>
            <a:r>
              <a:rPr lang="en-US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2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CPS1 Performance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00073" y="640808"/>
            <a:ext cx="3639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CPS1 12 Month Rolling Average = </a:t>
            </a:r>
            <a:r>
              <a:rPr lang="en-US" sz="1400" dirty="0" smtClean="0"/>
              <a:t>176.10%</a:t>
            </a:r>
            <a:endParaRPr lang="en-US" sz="1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3886" y="948585"/>
            <a:ext cx="7120653" cy="499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54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RMS1 Performance of ERCOT Frequency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203" y="828675"/>
            <a:ext cx="7176020" cy="51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9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6C32BA7893B4D8D08DA703C6B8599" ma:contentTypeVersion="0" ma:contentTypeDescription="Create a new document." ma:contentTypeScope="" ma:versionID="438847a72b75665982a8a359f97ca60b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429eac13a7923d6b47fc28e8f4096b10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9659B9-8752-4DC3-8CFE-950F74D5E7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c34af464-7aa1-4edd-9be4-83dffc1cb926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7697</TotalTime>
  <Words>318</Words>
  <Application>Microsoft Office PowerPoint</Application>
  <PresentationFormat>On-screen Show (4:3)</PresentationFormat>
  <Paragraphs>58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Office Theme</vt:lpstr>
      <vt:lpstr>Custom Design</vt:lpstr>
      <vt:lpstr>PowerPoint Presentation</vt:lpstr>
      <vt:lpstr>Report Overview &amp; Notes</vt:lpstr>
      <vt:lpstr>Meeting Minutes</vt:lpstr>
      <vt:lpstr>Frequency Measurable Events Performance</vt:lpstr>
      <vt:lpstr>Frequency Measurable Events</vt:lpstr>
      <vt:lpstr>Interconnection Minimum Frequency Response (IMFR) Performance</vt:lpstr>
      <vt:lpstr>Frequency Control Report</vt:lpstr>
      <vt:lpstr>CPS1 Performance</vt:lpstr>
      <vt:lpstr>RMS1 Performance of ERCOT Frequency</vt:lpstr>
      <vt:lpstr>Frequency Profile Analysis</vt:lpstr>
      <vt:lpstr>Time Error Corrections</vt:lpstr>
      <vt:lpstr>Wind Generation Performance</vt:lpstr>
      <vt:lpstr>Wind Generation Performance</vt:lpstr>
      <vt:lpstr>Wind Generation Performance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Hinojosa, Jose Luis</cp:lastModifiedBy>
  <cp:revision>243</cp:revision>
  <cp:lastPrinted>2013-01-30T23:16:36Z</cp:lastPrinted>
  <dcterms:created xsi:type="dcterms:W3CDTF">2010-04-12T23:12:02Z</dcterms:created>
  <dcterms:modified xsi:type="dcterms:W3CDTF">2017-03-01T21:33:36Z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0x0101000EB6C32BA7893B4D8D08DA703C6B8599</vt:lpwstr>
  </property>
</Properties>
</file>